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0287000" cy="10287000"/>
  <p:notesSz cx="6858000" cy="9144000"/>
  <p:embeddedFontLs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Cormorant SC" panose="020B0604020202020204" charset="0"/>
      <p:regular r:id="rId28"/>
      <p:bold r:id="rId29"/>
    </p:embeddedFont>
    <p:embeddedFont>
      <p:font typeface="Cormorant SC Light" panose="020B0604020202020204" charset="0"/>
      <p:regular r:id="rId30"/>
      <p:bold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Economica" panose="020B0604020202020204" charset="0"/>
      <p:regular r:id="rId36"/>
      <p:bold r:id="rId37"/>
      <p:italic r:id="rId38"/>
      <p:boldItalic r:id="rId39"/>
    </p:embeddedFont>
    <p:embeddedFont>
      <p:font typeface="Garamond" panose="02020404030301010803" pitchFamily="18" charset="0"/>
      <p:regular r:id="rId40"/>
      <p:bold r:id="rId41"/>
      <p:italic r:id="rId42"/>
      <p:boldItalic r:id="rId43"/>
    </p:embeddedFont>
    <p:embeddedFont>
      <p:font typeface="Lexend Zetta" panose="020B0604020202020204" charset="0"/>
      <p:regular r:id="rId44"/>
      <p:bold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5A6477-7DF2-45AF-B88B-6D21294E83D0}">
  <a:tblStyle styleId="{DD5A6477-7DF2-45AF-B88B-6D21294E83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97" y="-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c9599b9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c9599b9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cc8b2014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cc8b2014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00949528e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00949528e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b739d9b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b739d9b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00949528e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00949528e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cc8b2014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cc8b2014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10094952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10094952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ad194827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ad194827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00949528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100949528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00949528e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100949528e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cc8b20148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cc8b20148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c8e99be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c8e99be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00949528e_3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100949528e_3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ab9f54e1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ab9f54e1b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c8e99be3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c8e99be3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c8e99be3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c8e99be3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00949528e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00949528e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00949528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00949528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cc8b2014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cc8b2014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00949528e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00949528e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b739d9b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b739d9b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442225" y="1400101"/>
            <a:ext cx="5402700" cy="2306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0"/>
              <a:buNone/>
              <a:defRPr sz="395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48950" y="8599644"/>
            <a:ext cx="7589100" cy="679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0" y="5143500"/>
            <a:ext cx="10287000" cy="514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900000" y="478000"/>
            <a:ext cx="8487000" cy="28746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26000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828800" y="6667500"/>
            <a:ext cx="6629400" cy="2023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marL="457200" lvl="0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4000">
                <a:solidFill>
                  <a:schemeClr val="accent1"/>
                </a:solidFill>
              </a:defRPr>
            </a:lvl1pPr>
            <a:lvl2pPr marL="914400" lvl="1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idx="2"/>
          </p:nvPr>
        </p:nvSpPr>
        <p:spPr>
          <a:xfrm>
            <a:off x="2209800" y="3581225"/>
            <a:ext cx="58674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E1E7EC">
            <a:alpha val="0"/>
          </a:srgb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2191800" y="6258139"/>
            <a:ext cx="5903400" cy="14709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072200" y="7831563"/>
            <a:ext cx="6142500" cy="9975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2402450" y="1653774"/>
            <a:ext cx="5482200" cy="3222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200"/>
              <a:buNone/>
              <a:defRPr sz="31500" i="1">
                <a:solidFill>
                  <a:schemeClr val="lt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/>
        </p:nvSpPr>
        <p:spPr>
          <a:xfrm rot="-5400000">
            <a:off x="6134525" y="6098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exend Zetta"/>
                <a:ea typeface="Lexend Zetta"/>
                <a:cs typeface="Lexend Zetta"/>
                <a:sym typeface="Lexend Zetta"/>
              </a:rPr>
              <a:t>GLOBAL WARMING</a:t>
            </a:r>
            <a:endParaRPr sz="1700">
              <a:solidFill>
                <a:schemeClr val="lt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88" name="Google Shape;88;p13"/>
          <p:cNvSpPr txBox="1"/>
          <p:nvPr/>
        </p:nvSpPr>
        <p:spPr>
          <a:xfrm rot="-5400000">
            <a:off x="-2743025" y="3793999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chemeClr val="lt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</a:t>
            </a:r>
            <a:endParaRPr sz="1700">
              <a:solidFill>
                <a:schemeClr val="lt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2191800" y="5864478"/>
            <a:ext cx="5903400" cy="14709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2596050" y="7264019"/>
            <a:ext cx="5094900" cy="16584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2" hasCustomPrompt="1"/>
          </p:nvPr>
        </p:nvSpPr>
        <p:spPr>
          <a:xfrm>
            <a:off x="2191800" y="1304499"/>
            <a:ext cx="5903400" cy="3924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31500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/>
        </p:nvSpPr>
        <p:spPr>
          <a:xfrm rot="-5400000">
            <a:off x="6134525" y="6098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95" name="Google Shape;95;p14"/>
          <p:cNvSpPr txBox="1"/>
          <p:nvPr/>
        </p:nvSpPr>
        <p:spPr>
          <a:xfrm rot="-5400000">
            <a:off x="-2743025" y="3793999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2191800" y="4065488"/>
            <a:ext cx="5903400" cy="50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191800" y="5842781"/>
            <a:ext cx="5903400" cy="14709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2596050" y="7252373"/>
            <a:ext cx="5094900" cy="16584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2" hasCustomPrompt="1"/>
          </p:nvPr>
        </p:nvSpPr>
        <p:spPr>
          <a:xfrm>
            <a:off x="2191800" y="1448001"/>
            <a:ext cx="5903400" cy="3622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31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/>
          <p:nvPr/>
        </p:nvSpPr>
        <p:spPr>
          <a:xfrm rot="-5400000">
            <a:off x="6134525" y="6098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GLOBAL WARMING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 rot="-5400000">
            <a:off x="-2743025" y="3793999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4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/>
          <p:nvPr/>
        </p:nvSpPr>
        <p:spPr>
          <a:xfrm rot="-5400000">
            <a:off x="6134525" y="6098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 rot="-5400000">
            <a:off x="-2743025" y="3793999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2191800" y="2301581"/>
            <a:ext cx="5903400" cy="14709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2072250" y="3551471"/>
            <a:ext cx="6142500" cy="12366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2" hasCustomPrompt="1"/>
          </p:nvPr>
        </p:nvSpPr>
        <p:spPr>
          <a:xfrm>
            <a:off x="2191800" y="5185852"/>
            <a:ext cx="5903400" cy="2862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31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6"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/>
          <p:nvPr/>
        </p:nvSpPr>
        <p:spPr>
          <a:xfrm rot="-5400000">
            <a:off x="6134525" y="6098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GLOBAL WARMING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 rot="-5400000">
            <a:off x="-2743025" y="3793999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2191800" y="2012905"/>
            <a:ext cx="5903400" cy="14709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2072250" y="3551471"/>
            <a:ext cx="6142500" cy="12366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 idx="2" hasCustomPrompt="1"/>
          </p:nvPr>
        </p:nvSpPr>
        <p:spPr>
          <a:xfrm>
            <a:off x="2191800" y="5185852"/>
            <a:ext cx="5903400" cy="2862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31500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1953800" y="7139225"/>
            <a:ext cx="6379500" cy="925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1953800" y="3770750"/>
            <a:ext cx="6379500" cy="3198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350875" y="203375"/>
            <a:ext cx="37152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rPr>
              <a:t>“</a:t>
            </a:r>
            <a:endParaRPr sz="40000" i="1">
              <a:solidFill>
                <a:schemeClr val="dk2"/>
              </a:solidFill>
              <a:latin typeface="Cormorant SC"/>
              <a:ea typeface="Cormorant SC"/>
              <a:cs typeface="Cormorant SC"/>
              <a:sym typeface="Cormorant SC"/>
            </a:endParaRPr>
          </a:p>
        </p:txBody>
      </p:sp>
      <p:cxnSp>
        <p:nvCxnSpPr>
          <p:cNvPr id="128" name="Google Shape;128;p18"/>
          <p:cNvCxnSpPr/>
          <p:nvPr/>
        </p:nvCxnSpPr>
        <p:spPr>
          <a:xfrm>
            <a:off x="3630900" y="2986574"/>
            <a:ext cx="4509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8"/>
          <p:cNvSpPr txBox="1"/>
          <p:nvPr/>
        </p:nvSpPr>
        <p:spPr>
          <a:xfrm rot="-5400000">
            <a:off x="6134525" y="6098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 rot="-5400000">
            <a:off x="-2743025" y="3793999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bg>
      <p:bgPr>
        <a:solidFill>
          <a:schemeClr val="lt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900000" y="1488093"/>
            <a:ext cx="3796800" cy="11523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2" hasCustomPrompt="1"/>
          </p:nvPr>
        </p:nvSpPr>
        <p:spPr>
          <a:xfrm>
            <a:off x="900000" y="619928"/>
            <a:ext cx="1736700" cy="807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900000" y="2518543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3"/>
          </p:nvPr>
        </p:nvSpPr>
        <p:spPr>
          <a:xfrm>
            <a:off x="5596200" y="1488093"/>
            <a:ext cx="3796800" cy="11523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 idx="4" hasCustomPrompt="1"/>
          </p:nvPr>
        </p:nvSpPr>
        <p:spPr>
          <a:xfrm>
            <a:off x="5596199" y="619928"/>
            <a:ext cx="1736700" cy="807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5"/>
          </p:nvPr>
        </p:nvSpPr>
        <p:spPr>
          <a:xfrm>
            <a:off x="5596199" y="2518543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6"/>
          </p:nvPr>
        </p:nvSpPr>
        <p:spPr>
          <a:xfrm>
            <a:off x="900000" y="4457517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7" hasCustomPrompt="1"/>
          </p:nvPr>
        </p:nvSpPr>
        <p:spPr>
          <a:xfrm>
            <a:off x="900000" y="3465544"/>
            <a:ext cx="1736700" cy="807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8"/>
          </p:nvPr>
        </p:nvSpPr>
        <p:spPr>
          <a:xfrm>
            <a:off x="900000" y="5353204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9"/>
          </p:nvPr>
        </p:nvSpPr>
        <p:spPr>
          <a:xfrm>
            <a:off x="5596200" y="4457517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 idx="13" hasCustomPrompt="1"/>
          </p:nvPr>
        </p:nvSpPr>
        <p:spPr>
          <a:xfrm>
            <a:off x="5596199" y="3465544"/>
            <a:ext cx="1736700" cy="807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4"/>
          </p:nvPr>
        </p:nvSpPr>
        <p:spPr>
          <a:xfrm>
            <a:off x="5596199" y="5353204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15"/>
          </p:nvPr>
        </p:nvSpPr>
        <p:spPr>
          <a:xfrm>
            <a:off x="900000" y="7337767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 idx="16" hasCustomPrompt="1"/>
          </p:nvPr>
        </p:nvSpPr>
        <p:spPr>
          <a:xfrm>
            <a:off x="900000" y="6421994"/>
            <a:ext cx="1736700" cy="807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7"/>
          </p:nvPr>
        </p:nvSpPr>
        <p:spPr>
          <a:xfrm>
            <a:off x="900000" y="8203516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18"/>
          </p:nvPr>
        </p:nvSpPr>
        <p:spPr>
          <a:xfrm>
            <a:off x="5596200" y="7337767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19" hasCustomPrompt="1"/>
          </p:nvPr>
        </p:nvSpPr>
        <p:spPr>
          <a:xfrm>
            <a:off x="5596199" y="6421994"/>
            <a:ext cx="1736700" cy="807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20"/>
          </p:nvPr>
        </p:nvSpPr>
        <p:spPr>
          <a:xfrm>
            <a:off x="5596199" y="8191966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4290175" y="2323129"/>
            <a:ext cx="38472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2"/>
          </p:nvPr>
        </p:nvSpPr>
        <p:spPr>
          <a:xfrm>
            <a:off x="4290175" y="4473487"/>
            <a:ext cx="38472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4290175" y="6634987"/>
            <a:ext cx="38472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900000" y="50554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4290175" y="3176139"/>
            <a:ext cx="38472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5"/>
          </p:nvPr>
        </p:nvSpPr>
        <p:spPr>
          <a:xfrm>
            <a:off x="4290175" y="5326497"/>
            <a:ext cx="38472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6"/>
          </p:nvPr>
        </p:nvSpPr>
        <p:spPr>
          <a:xfrm>
            <a:off x="4290175" y="7549380"/>
            <a:ext cx="38472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/>
          <p:nvPr/>
        </p:nvSpPr>
        <p:spPr>
          <a:xfrm rot="-5400000">
            <a:off x="6134525" y="6098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7" name="Google Shape;17;p3"/>
          <p:cNvSpPr txBox="1"/>
          <p:nvPr/>
        </p:nvSpPr>
        <p:spPr>
          <a:xfrm rot="-5400000">
            <a:off x="-2743025" y="3793999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191800" y="5853343"/>
            <a:ext cx="5903400" cy="14709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072250" y="7087114"/>
            <a:ext cx="6142500" cy="1236600"/>
          </a:xfrm>
          <a:prstGeom prst="rect">
            <a:avLst/>
          </a:prstGeom>
          <a:noFill/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072250" y="1627898"/>
            <a:ext cx="6142500" cy="326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31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0"/>
              <a:buNone/>
              <a:defRPr sz="17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4"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900000" y="8999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4114359" y="2771789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500"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2"/>
          </p:nvPr>
        </p:nvSpPr>
        <p:spPr>
          <a:xfrm>
            <a:off x="4114359" y="4942990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500"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3"/>
          </p:nvPr>
        </p:nvSpPr>
        <p:spPr>
          <a:xfrm>
            <a:off x="4114359" y="7114208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500"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4"/>
          </p:nvPr>
        </p:nvSpPr>
        <p:spPr>
          <a:xfrm>
            <a:off x="4114359" y="3548601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5"/>
          </p:nvPr>
        </p:nvSpPr>
        <p:spPr>
          <a:xfrm>
            <a:off x="4114359" y="5719802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6"/>
          </p:nvPr>
        </p:nvSpPr>
        <p:spPr>
          <a:xfrm>
            <a:off x="4114359" y="7952404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177" name="Google Shape;177;p21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900000" y="866346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1265752" y="3813125"/>
            <a:ext cx="3571500" cy="727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2"/>
          </p:nvPr>
        </p:nvSpPr>
        <p:spPr>
          <a:xfrm>
            <a:off x="1265750" y="4395402"/>
            <a:ext cx="35715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3"/>
          </p:nvPr>
        </p:nvSpPr>
        <p:spPr>
          <a:xfrm>
            <a:off x="5815501" y="3813125"/>
            <a:ext cx="3571500" cy="727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4"/>
          </p:nvPr>
        </p:nvSpPr>
        <p:spPr>
          <a:xfrm>
            <a:off x="5815500" y="4395402"/>
            <a:ext cx="35715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5"/>
          </p:nvPr>
        </p:nvSpPr>
        <p:spPr>
          <a:xfrm>
            <a:off x="1265752" y="6847821"/>
            <a:ext cx="3571500" cy="727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6"/>
          </p:nvPr>
        </p:nvSpPr>
        <p:spPr>
          <a:xfrm>
            <a:off x="1265750" y="7430097"/>
            <a:ext cx="35715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7"/>
          </p:nvPr>
        </p:nvSpPr>
        <p:spPr>
          <a:xfrm>
            <a:off x="5815501" y="6847821"/>
            <a:ext cx="3571500" cy="727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8"/>
          </p:nvPr>
        </p:nvSpPr>
        <p:spPr>
          <a:xfrm>
            <a:off x="5815500" y="7430097"/>
            <a:ext cx="35715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9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1176950" y="4434050"/>
            <a:ext cx="3874800" cy="705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2"/>
          </p:nvPr>
        </p:nvSpPr>
        <p:spPr>
          <a:xfrm>
            <a:off x="1176938" y="4961050"/>
            <a:ext cx="38748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3"/>
          </p:nvPr>
        </p:nvSpPr>
        <p:spPr>
          <a:xfrm>
            <a:off x="5235206" y="4434050"/>
            <a:ext cx="3874800" cy="705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4"/>
          </p:nvPr>
        </p:nvSpPr>
        <p:spPr>
          <a:xfrm>
            <a:off x="5235200" y="4961048"/>
            <a:ext cx="38748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5"/>
          </p:nvPr>
        </p:nvSpPr>
        <p:spPr>
          <a:xfrm>
            <a:off x="1176950" y="7240075"/>
            <a:ext cx="3874800" cy="705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6"/>
          </p:nvPr>
        </p:nvSpPr>
        <p:spPr>
          <a:xfrm>
            <a:off x="1176938" y="7767147"/>
            <a:ext cx="38748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7"/>
          </p:nvPr>
        </p:nvSpPr>
        <p:spPr>
          <a:xfrm>
            <a:off x="5235206" y="7240074"/>
            <a:ext cx="3874800" cy="705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8"/>
          </p:nvPr>
        </p:nvSpPr>
        <p:spPr>
          <a:xfrm>
            <a:off x="5235200" y="7767145"/>
            <a:ext cx="3874800" cy="1003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exend Zett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04" name="Google Shape;204;p23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900000" y="899999"/>
            <a:ext cx="8487000" cy="1794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9">
    <p:bg>
      <p:bgPr>
        <a:solidFill>
          <a:schemeClr val="lt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987400" y="2349451"/>
            <a:ext cx="3796800" cy="898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987400" y="3018249"/>
            <a:ext cx="3796800" cy="1012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title" idx="2"/>
          </p:nvPr>
        </p:nvSpPr>
        <p:spPr>
          <a:xfrm>
            <a:off x="5502812" y="2343300"/>
            <a:ext cx="3796800" cy="898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5502812" y="3009424"/>
            <a:ext cx="3796800" cy="1012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 idx="4"/>
          </p:nvPr>
        </p:nvSpPr>
        <p:spPr>
          <a:xfrm>
            <a:off x="987388" y="4490284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5"/>
          </p:nvPr>
        </p:nvSpPr>
        <p:spPr>
          <a:xfrm>
            <a:off x="987400" y="5139327"/>
            <a:ext cx="3796800" cy="995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6"/>
          </p:nvPr>
        </p:nvSpPr>
        <p:spPr>
          <a:xfrm>
            <a:off x="5502812" y="4483265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7"/>
          </p:nvPr>
        </p:nvSpPr>
        <p:spPr>
          <a:xfrm>
            <a:off x="5502805" y="5122925"/>
            <a:ext cx="3796800" cy="995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 idx="8"/>
          </p:nvPr>
        </p:nvSpPr>
        <p:spPr>
          <a:xfrm>
            <a:off x="987388" y="6637417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9"/>
          </p:nvPr>
        </p:nvSpPr>
        <p:spPr>
          <a:xfrm>
            <a:off x="987400" y="7311202"/>
            <a:ext cx="3796800" cy="990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 idx="13"/>
          </p:nvPr>
        </p:nvSpPr>
        <p:spPr>
          <a:xfrm>
            <a:off x="5502812" y="6629529"/>
            <a:ext cx="37968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4"/>
          </p:nvPr>
        </p:nvSpPr>
        <p:spPr>
          <a:xfrm>
            <a:off x="5502805" y="7289913"/>
            <a:ext cx="3796800" cy="990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title" idx="15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23" name="Google Shape;223;p24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900000" y="4991100"/>
            <a:ext cx="8487000" cy="18183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29" name="Google Shape;229;p25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5"/>
          <p:cNvSpPr txBox="1">
            <a:spLocks noGrp="1"/>
          </p:cNvSpPr>
          <p:nvPr>
            <p:ph type="subTitle" idx="1"/>
          </p:nvPr>
        </p:nvSpPr>
        <p:spPr>
          <a:xfrm>
            <a:off x="1478950" y="6918250"/>
            <a:ext cx="7329000" cy="13803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1522650" y="3137825"/>
            <a:ext cx="7210200" cy="26586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00000" y="899999"/>
            <a:ext cx="8487000" cy="1794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900000" y="5829300"/>
            <a:ext cx="8487000" cy="889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40" name="Google Shape;240;p27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47500" y="6951125"/>
            <a:ext cx="7559100" cy="16761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ctrTitle"/>
          </p:nvPr>
        </p:nvSpPr>
        <p:spPr>
          <a:xfrm>
            <a:off x="900000" y="1514372"/>
            <a:ext cx="8487000" cy="2320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6060" b="1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1558600" y="7549850"/>
            <a:ext cx="7170000" cy="1690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5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1125000" y="4812200"/>
            <a:ext cx="8037000" cy="3548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B08980"/>
              </a:buClr>
              <a:buSzPts val="20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7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7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7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7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7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7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7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700"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2"/>
          </p:nvPr>
        </p:nvSpPr>
        <p:spPr>
          <a:xfrm>
            <a:off x="1125000" y="4035413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900000" y="866346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3"/>
          </p:nvPr>
        </p:nvSpPr>
        <p:spPr>
          <a:xfrm>
            <a:off x="900300" y="2604275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54" name="Google Shape;254;p29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body" idx="1"/>
          </p:nvPr>
        </p:nvSpPr>
        <p:spPr>
          <a:xfrm>
            <a:off x="1125000" y="4678850"/>
            <a:ext cx="8037000" cy="3548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B08980"/>
              </a:buClr>
              <a:buSzPts val="20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7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7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7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7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7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7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7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700"/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2"/>
          </p:nvPr>
        </p:nvSpPr>
        <p:spPr>
          <a:xfrm>
            <a:off x="1125000" y="3902063"/>
            <a:ext cx="4033500" cy="838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3"/>
          </p:nvPr>
        </p:nvSpPr>
        <p:spPr>
          <a:xfrm>
            <a:off x="933450" y="2604275"/>
            <a:ext cx="8453700" cy="1145400"/>
          </a:xfrm>
          <a:prstGeom prst="rect">
            <a:avLst/>
          </a:prstGeom>
        </p:spPr>
        <p:txBody>
          <a:bodyPr spcFirstLastPara="1" wrap="square" lIns="129525" tIns="129525" rIns="129525" bIns="1295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63" name="Google Shape;263;p30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361700" y="2945475"/>
            <a:ext cx="7563600" cy="64416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marL="457200" lvl="0" indent="-339725" algn="l">
              <a:spcBef>
                <a:spcPts val="0"/>
              </a:spcBef>
              <a:spcAft>
                <a:spcPts val="0"/>
              </a:spcAft>
              <a:buSzPts val="1750"/>
              <a:buChar char="●"/>
              <a:defRPr sz="1750"/>
            </a:lvl1pPr>
            <a:lvl2pPr marL="914400" lvl="1" indent="-339725" algn="l">
              <a:spcBef>
                <a:spcPts val="0"/>
              </a:spcBef>
              <a:spcAft>
                <a:spcPts val="0"/>
              </a:spcAft>
              <a:buSzPts val="1750"/>
              <a:buChar char="○"/>
              <a:defRPr sz="1750"/>
            </a:lvl2pPr>
            <a:lvl3pPr marL="1371600" lvl="2" indent="-339725" algn="l">
              <a:spcBef>
                <a:spcPts val="0"/>
              </a:spcBef>
              <a:spcAft>
                <a:spcPts val="0"/>
              </a:spcAft>
              <a:buSzPts val="1750"/>
              <a:buChar char="■"/>
              <a:defRPr sz="1750"/>
            </a:lvl3pPr>
            <a:lvl4pPr marL="1828800" lvl="3" indent="-339725" algn="l">
              <a:spcBef>
                <a:spcPts val="0"/>
              </a:spcBef>
              <a:spcAft>
                <a:spcPts val="0"/>
              </a:spcAft>
              <a:buSzPts val="1750"/>
              <a:buChar char="●"/>
              <a:defRPr sz="1750"/>
            </a:lvl4pPr>
            <a:lvl5pPr marL="2286000" lvl="4" indent="-339725" algn="l">
              <a:spcBef>
                <a:spcPts val="0"/>
              </a:spcBef>
              <a:spcAft>
                <a:spcPts val="0"/>
              </a:spcAft>
              <a:buSzPts val="1750"/>
              <a:buChar char="○"/>
              <a:defRPr sz="1750"/>
            </a:lvl5pPr>
            <a:lvl6pPr marL="2743200" lvl="5" indent="-339725" algn="l">
              <a:spcBef>
                <a:spcPts val="0"/>
              </a:spcBef>
              <a:spcAft>
                <a:spcPts val="0"/>
              </a:spcAft>
              <a:buSzPts val="1750"/>
              <a:buChar char="■"/>
              <a:defRPr sz="1750"/>
            </a:lvl6pPr>
            <a:lvl7pPr marL="3200400" lvl="6" indent="-339725" algn="l">
              <a:spcBef>
                <a:spcPts val="0"/>
              </a:spcBef>
              <a:spcAft>
                <a:spcPts val="0"/>
              </a:spcAft>
              <a:buSzPts val="1750"/>
              <a:buChar char="●"/>
              <a:defRPr sz="1750"/>
            </a:lvl7pPr>
            <a:lvl8pPr marL="3657600" lvl="7" indent="-339725" algn="l">
              <a:spcBef>
                <a:spcPts val="0"/>
              </a:spcBef>
              <a:spcAft>
                <a:spcPts val="0"/>
              </a:spcAft>
              <a:buSzPts val="1750"/>
              <a:buChar char="○"/>
              <a:defRPr sz="1750"/>
            </a:lvl8pPr>
            <a:lvl9pPr marL="4114800" lvl="8" indent="-339725" algn="l">
              <a:spcBef>
                <a:spcPts val="0"/>
              </a:spcBef>
              <a:spcAft>
                <a:spcPts val="0"/>
              </a:spcAft>
              <a:buSzPts val="1750"/>
              <a:buChar char="■"/>
              <a:defRPr sz="175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00000" y="866346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7" name="Google Shape;27;p4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5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>
            <a:off x="1350000" y="2075619"/>
            <a:ext cx="7587000" cy="673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70" name="Google Shape;270;p31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1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900000" y="87974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1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276" name="Google Shape;276;p32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2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3"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5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 hasCustomPrompt="1"/>
          </p:nvPr>
        </p:nvSpPr>
        <p:spPr>
          <a:xfrm>
            <a:off x="4994400" y="2097275"/>
            <a:ext cx="3973500" cy="887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283" name="Google Shape;283;p34"/>
          <p:cNvSpPr txBox="1">
            <a:spLocks noGrp="1"/>
          </p:cNvSpPr>
          <p:nvPr>
            <p:ph type="ctrTitle" idx="2"/>
          </p:nvPr>
        </p:nvSpPr>
        <p:spPr>
          <a:xfrm>
            <a:off x="4994400" y="2794475"/>
            <a:ext cx="3973500" cy="987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"/>
          </p:nvPr>
        </p:nvSpPr>
        <p:spPr>
          <a:xfrm>
            <a:off x="4994400" y="3396000"/>
            <a:ext cx="3973500" cy="126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3" hasCustomPrompt="1"/>
          </p:nvPr>
        </p:nvSpPr>
        <p:spPr>
          <a:xfrm>
            <a:off x="1319100" y="4548600"/>
            <a:ext cx="3973500" cy="887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286" name="Google Shape;286;p34"/>
          <p:cNvSpPr txBox="1">
            <a:spLocks noGrp="1"/>
          </p:cNvSpPr>
          <p:nvPr>
            <p:ph type="ctrTitle" idx="4"/>
          </p:nvPr>
        </p:nvSpPr>
        <p:spPr>
          <a:xfrm>
            <a:off x="1319100" y="5245800"/>
            <a:ext cx="3973500" cy="987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5"/>
          </p:nvPr>
        </p:nvSpPr>
        <p:spPr>
          <a:xfrm>
            <a:off x="1319100" y="5847325"/>
            <a:ext cx="3973500" cy="126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title" idx="6" hasCustomPrompt="1"/>
          </p:nvPr>
        </p:nvSpPr>
        <p:spPr>
          <a:xfrm>
            <a:off x="4994400" y="6995425"/>
            <a:ext cx="3973500" cy="887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289" name="Google Shape;289;p34"/>
          <p:cNvSpPr txBox="1">
            <a:spLocks noGrp="1"/>
          </p:cNvSpPr>
          <p:nvPr>
            <p:ph type="ctrTitle" idx="7"/>
          </p:nvPr>
        </p:nvSpPr>
        <p:spPr>
          <a:xfrm>
            <a:off x="4994400" y="7692625"/>
            <a:ext cx="3973500" cy="987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8"/>
          </p:nvPr>
        </p:nvSpPr>
        <p:spPr>
          <a:xfrm>
            <a:off x="4994400" y="8294150"/>
            <a:ext cx="3973500" cy="126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9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/>
          <p:nvPr/>
        </p:nvSpPr>
        <p:spPr>
          <a:xfrm>
            <a:off x="0" y="0"/>
            <a:ext cx="10287000" cy="26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 hasCustomPrompt="1"/>
          </p:nvPr>
        </p:nvSpPr>
        <p:spPr>
          <a:xfrm>
            <a:off x="4134325" y="3721200"/>
            <a:ext cx="18084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7500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6074450" y="3619725"/>
            <a:ext cx="22344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2" hasCustomPrompt="1"/>
          </p:nvPr>
        </p:nvSpPr>
        <p:spPr>
          <a:xfrm>
            <a:off x="4134325" y="5884650"/>
            <a:ext cx="1808400" cy="887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7500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6088125" y="5778625"/>
            <a:ext cx="22344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4" hasCustomPrompt="1"/>
          </p:nvPr>
        </p:nvSpPr>
        <p:spPr>
          <a:xfrm>
            <a:off x="4134325" y="8039250"/>
            <a:ext cx="1808400" cy="904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7500" i="1">
                <a:latin typeface="Cormorant SC"/>
                <a:ea typeface="Cormorant SC"/>
                <a:cs typeface="Cormorant SC"/>
                <a:sym typeface="Cormorant SC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5"/>
          </p:nvPr>
        </p:nvSpPr>
        <p:spPr>
          <a:xfrm>
            <a:off x="6088125" y="7949700"/>
            <a:ext cx="22344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 idx="6"/>
          </p:nvPr>
        </p:nvSpPr>
        <p:spPr>
          <a:xfrm>
            <a:off x="900000" y="866346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1183500" y="6085025"/>
            <a:ext cx="3460500" cy="926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2"/>
          </p:nvPr>
        </p:nvSpPr>
        <p:spPr>
          <a:xfrm>
            <a:off x="5642995" y="6085025"/>
            <a:ext cx="3460500" cy="926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title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212275" y="6972300"/>
            <a:ext cx="3460500" cy="1378500"/>
          </a:xfrm>
          <a:prstGeom prst="rect">
            <a:avLst/>
          </a:prstGeom>
        </p:spPr>
        <p:txBody>
          <a:bodyPr spcFirstLastPara="1" wrap="square" lIns="129525" tIns="129525" rIns="129525" bIns="1295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5643000" y="6972300"/>
            <a:ext cx="3460500" cy="1378500"/>
          </a:xfrm>
          <a:prstGeom prst="rect">
            <a:avLst/>
          </a:prstGeom>
        </p:spPr>
        <p:txBody>
          <a:bodyPr spcFirstLastPara="1" wrap="square" lIns="129525" tIns="129525" rIns="129525" bIns="1295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311" name="Google Shape;311;p36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1564350" y="1345025"/>
            <a:ext cx="7158300" cy="1276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1"/>
          </p:nvPr>
        </p:nvSpPr>
        <p:spPr>
          <a:xfrm>
            <a:off x="2301600" y="2908850"/>
            <a:ext cx="5683800" cy="2101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37"/>
          <p:cNvSpPr txBox="1"/>
          <p:nvPr/>
        </p:nvSpPr>
        <p:spPr>
          <a:xfrm>
            <a:off x="2301600" y="6438900"/>
            <a:ext cx="56838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37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">
    <p:bg>
      <p:bgPr>
        <a:solidFill>
          <a:schemeClr val="lt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157347" y="3881213"/>
            <a:ext cx="3413100" cy="14043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157347" y="5941450"/>
            <a:ext cx="3413100" cy="1585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00000" y="87974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chemeClr val="dk2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35" name="Google Shape;35;p5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4570450" y="5946525"/>
            <a:ext cx="4786800" cy="15021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570450" y="3832325"/>
            <a:ext cx="4786800" cy="15021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_1">
    <p:bg>
      <p:bgPr>
        <a:solidFill>
          <a:schemeClr val="lt2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/>
        </p:nvSpPr>
        <p:spPr>
          <a:xfrm>
            <a:off x="1348950" y="666750"/>
            <a:ext cx="7589100" cy="89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42" name="Google Shape;42;p6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0"/>
            <a:ext cx="10287000" cy="26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405700" y="3375350"/>
            <a:ext cx="5475600" cy="5106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marL="457200" lvl="0" indent="-45085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●"/>
              <a:defRPr sz="3500"/>
            </a:lvl1pPr>
            <a:lvl2pPr marL="914400" lvl="1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○"/>
              <a:defRPr sz="3500"/>
            </a:lvl2pPr>
            <a:lvl3pPr marL="1371600" lvl="2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■"/>
              <a:defRPr sz="3500"/>
            </a:lvl3pPr>
            <a:lvl4pPr marL="1828800" lvl="3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●"/>
              <a:defRPr sz="3500"/>
            </a:lvl4pPr>
            <a:lvl5pPr marL="2286000" lvl="4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○"/>
              <a:defRPr sz="3500"/>
            </a:lvl5pPr>
            <a:lvl6pPr marL="2743200" lvl="5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■"/>
              <a:defRPr sz="3500"/>
            </a:lvl6pPr>
            <a:lvl7pPr marL="3200400" lvl="6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●"/>
              <a:defRPr sz="3500"/>
            </a:lvl7pPr>
            <a:lvl8pPr marL="3657600" lvl="7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○"/>
              <a:defRPr sz="3500"/>
            </a:lvl8pPr>
            <a:lvl9pPr marL="4114800" lvl="8" indent="-4508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500"/>
              <a:buFont typeface="Open Sans"/>
              <a:buChar char="■"/>
              <a:defRPr sz="35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00000" y="87974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51" name="Google Shape;51;p7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43975" y="120525"/>
            <a:ext cx="1028699" cy="10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2191800" y="2623650"/>
            <a:ext cx="5903400" cy="50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42950" y="3719850"/>
            <a:ext cx="8801100" cy="28473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10287000" cy="26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900000" y="5065575"/>
            <a:ext cx="8487000" cy="25092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1870725" y="7557000"/>
            <a:ext cx="6545700" cy="1449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/>
          <p:nvPr/>
        </p:nvSpPr>
        <p:spPr>
          <a:xfrm>
            <a:off x="894000" y="9401800"/>
            <a:ext cx="68955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CLIMATE CHANGE &amp; GLOBAL WARMING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8288100" y="9401800"/>
            <a:ext cx="1104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3537"/>
                </a:solidFill>
                <a:latin typeface="Lexend Zetta"/>
                <a:ea typeface="Lexend Zetta"/>
                <a:cs typeface="Lexend Zetta"/>
                <a:sym typeface="Lexend Zetta"/>
              </a:rPr>
              <a:t>2021</a:t>
            </a:r>
            <a:endParaRPr sz="1700">
              <a:solidFill>
                <a:srgbClr val="353537"/>
              </a:solidFill>
              <a:latin typeface="Lexend Zetta"/>
              <a:ea typeface="Lexend Zetta"/>
              <a:cs typeface="Lexend Zetta"/>
              <a:sym typeface="Lexend Zetta"/>
            </a:endParaRPr>
          </a:p>
        </p:txBody>
      </p:sp>
      <p:cxnSp>
        <p:nvCxnSpPr>
          <p:cNvPr id="64" name="Google Shape;64;p9"/>
          <p:cNvCxnSpPr/>
          <p:nvPr/>
        </p:nvCxnSpPr>
        <p:spPr>
          <a:xfrm>
            <a:off x="894000" y="9397801"/>
            <a:ext cx="849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0"/>
          <p:cNvGrpSpPr/>
          <p:nvPr/>
        </p:nvGrpSpPr>
        <p:grpSpPr>
          <a:xfrm>
            <a:off x="0" y="0"/>
            <a:ext cx="10287000" cy="10287000"/>
            <a:chOff x="0" y="0"/>
            <a:chExt cx="10287000" cy="10287000"/>
          </a:xfrm>
        </p:grpSpPr>
        <p:sp>
          <p:nvSpPr>
            <p:cNvPr id="68" name="Google Shape;68;p10"/>
            <p:cNvSpPr/>
            <p:nvPr/>
          </p:nvSpPr>
          <p:spPr>
            <a:xfrm>
              <a:off x="0" y="0"/>
              <a:ext cx="10287000" cy="10287000"/>
            </a:xfrm>
            <a:prstGeom prst="rect">
              <a:avLst/>
            </a:prstGeom>
            <a:solidFill>
              <a:srgbClr val="7E8A5D">
                <a:alpha val="5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 txBox="1"/>
            <p:nvPr/>
          </p:nvSpPr>
          <p:spPr>
            <a:xfrm>
              <a:off x="894000" y="9401800"/>
              <a:ext cx="68955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525" tIns="129525" rIns="129525" bIns="1295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en" sz="1700">
                  <a:solidFill>
                    <a:schemeClr val="dk2"/>
                  </a:solidFill>
                  <a:latin typeface="Lexend Zetta"/>
                  <a:ea typeface="Lexend Zetta"/>
                  <a:cs typeface="Lexend Zetta"/>
                  <a:sym typeface="Lexend Zetta"/>
                </a:rPr>
                <a:t>CLIMATE CHANGE &amp; GLOBAL WARMING</a:t>
              </a:r>
              <a:endParaRPr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endParaRPr>
            </a:p>
          </p:txBody>
        </p:sp>
        <p:sp>
          <p:nvSpPr>
            <p:cNvPr id="70" name="Google Shape;70;p10"/>
            <p:cNvSpPr txBox="1"/>
            <p:nvPr/>
          </p:nvSpPr>
          <p:spPr>
            <a:xfrm>
              <a:off x="8288100" y="9401800"/>
              <a:ext cx="1104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525" tIns="129525" rIns="129525" bIns="1295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2"/>
                  </a:solidFill>
                  <a:latin typeface="Lexend Zetta"/>
                  <a:ea typeface="Lexend Zetta"/>
                  <a:cs typeface="Lexend Zetta"/>
                  <a:sym typeface="Lexend Zetta"/>
                </a:rPr>
                <a:t>2021</a:t>
              </a:r>
              <a:endParaRPr sz="1700">
                <a:solidFill>
                  <a:schemeClr val="dk2"/>
                </a:solidFill>
                <a:latin typeface="Lexend Zetta"/>
                <a:ea typeface="Lexend Zetta"/>
                <a:cs typeface="Lexend Zetta"/>
                <a:sym typeface="Lexend Zetta"/>
              </a:endParaRPr>
            </a:p>
          </p:txBody>
        </p:sp>
        <p:cxnSp>
          <p:nvCxnSpPr>
            <p:cNvPr id="71" name="Google Shape;71;p10"/>
            <p:cNvCxnSpPr/>
            <p:nvPr/>
          </p:nvCxnSpPr>
          <p:spPr>
            <a:xfrm>
              <a:off x="894000" y="9397801"/>
              <a:ext cx="8499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585651" y="2960300"/>
            <a:ext cx="7115700" cy="4484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>
            <a:lvl1pPr marL="457200" lvl="0" indent="-228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Lexend Zetta"/>
              <a:buNone/>
              <a:defRPr sz="6600"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Lexend Zetta"/>
                <a:ea typeface="Lexend Zetta"/>
                <a:cs typeface="Lexend Zetta"/>
                <a:sym typeface="Lexend Zett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00000" y="836950"/>
            <a:ext cx="8487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Zetta"/>
              <a:buNone/>
              <a:defRPr sz="4000">
                <a:solidFill>
                  <a:schemeClr val="dk1"/>
                </a:solidFill>
                <a:latin typeface="Lexend Zetta"/>
                <a:ea typeface="Lexend Zetta"/>
                <a:cs typeface="Lexend Zetta"/>
                <a:sym typeface="Lexend Zet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00000" y="2304950"/>
            <a:ext cx="8487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>
            <a:lvl1pPr marL="457200" lvl="0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●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○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■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●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○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■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●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○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873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■"/>
              <a:defRPr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9084425" y="115300"/>
            <a:ext cx="1028699" cy="10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275" tIns="114275" rIns="114275" bIns="114275" anchor="t" anchorCtr="0">
            <a:noAutofit/>
          </a:bodyPr>
          <a:lstStyle>
            <a:lvl1pPr lvl="0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erkeleyearth/climate-change-earth-surface-temperature-data?datasetId=29&amp;sortBy=voteCou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subTitle" idx="1"/>
          </p:nvPr>
        </p:nvSpPr>
        <p:spPr>
          <a:xfrm>
            <a:off x="1348950" y="8904444"/>
            <a:ext cx="7589100" cy="679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b="1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Climate Change Data from 1750-2015</a:t>
            </a: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ctrTitle"/>
          </p:nvPr>
        </p:nvSpPr>
        <p:spPr>
          <a:xfrm>
            <a:off x="2442150" y="1307426"/>
            <a:ext cx="5402700" cy="2306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3200" b="1">
                <a:latin typeface="Economica"/>
                <a:ea typeface="Economica"/>
                <a:cs typeface="Economica"/>
                <a:sym typeface="Economica"/>
              </a:rPr>
              <a:t>OPIM 5671 </a:t>
            </a:r>
            <a:endParaRPr sz="32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3200" b="1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Data Mining and Business Intelligence</a:t>
            </a:r>
            <a:endParaRPr sz="3200" b="1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200" b="1">
                <a:latin typeface="Economica"/>
                <a:ea typeface="Economica"/>
                <a:cs typeface="Economica"/>
                <a:sym typeface="Economica"/>
              </a:rPr>
              <a:t>GROUP 3</a:t>
            </a:r>
            <a:endParaRPr sz="22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60" b="0" i="1">
                <a:latin typeface="Cormorant SC Light"/>
                <a:ea typeface="Cormorant SC Light"/>
                <a:cs typeface="Cormorant SC Light"/>
                <a:sym typeface="Cormorant SC Light"/>
              </a:rPr>
              <a:t> </a:t>
            </a:r>
            <a:endParaRPr sz="3000" b="1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400" i="1">
              <a:latin typeface="Cormorant SC Light"/>
              <a:ea typeface="Cormorant SC Light"/>
              <a:cs typeface="Cormorant SC Light"/>
              <a:sym typeface="Cormorant SC Light"/>
            </a:endParaRPr>
          </a:p>
        </p:txBody>
      </p:sp>
      <p:cxnSp>
        <p:nvCxnSpPr>
          <p:cNvPr id="335" name="Google Shape;335;p42"/>
          <p:cNvCxnSpPr/>
          <p:nvPr/>
        </p:nvCxnSpPr>
        <p:spPr>
          <a:xfrm>
            <a:off x="3388650" y="2847618"/>
            <a:ext cx="350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225" y="3924431"/>
            <a:ext cx="1817700" cy="173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628" y="3889483"/>
            <a:ext cx="1817700" cy="180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571" y="5495568"/>
            <a:ext cx="1916400" cy="179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879" y="6171423"/>
            <a:ext cx="1764000" cy="17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1515126" y="5720925"/>
            <a:ext cx="200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Sparsha Akula</a:t>
            </a:r>
            <a:endParaRPr sz="1900" b="1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4026273" y="7432662"/>
            <a:ext cx="227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Vasudha Mishra</a:t>
            </a:r>
            <a:endParaRPr sz="190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7189174" y="5724168"/>
            <a:ext cx="227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Juhi Gupta</a:t>
            </a:r>
            <a:endParaRPr sz="190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1635886" y="8016148"/>
            <a:ext cx="227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Kanika Gaikwad</a:t>
            </a:r>
            <a:endParaRPr sz="190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6259822" y="8016150"/>
            <a:ext cx="301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Shubham Deshmukh</a:t>
            </a:r>
            <a:endParaRPr sz="190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 rotWithShape="1">
          <a:blip r:embed="rId7">
            <a:alphaModFix/>
          </a:blip>
          <a:srcRect l="9719" r="12586"/>
          <a:stretch/>
        </p:blipFill>
        <p:spPr>
          <a:xfrm>
            <a:off x="6887127" y="6232186"/>
            <a:ext cx="1764000" cy="161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6" name="Google Shape;346;p42"/>
          <p:cNvSpPr txBox="1">
            <a:spLocks noGrp="1"/>
          </p:cNvSpPr>
          <p:nvPr>
            <p:ph type="ctrTitle"/>
          </p:nvPr>
        </p:nvSpPr>
        <p:spPr>
          <a:xfrm>
            <a:off x="2518350" y="3364826"/>
            <a:ext cx="5402700" cy="1148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 b="1">
                <a:latin typeface="Comic Sans MS"/>
                <a:ea typeface="Comic Sans MS"/>
                <a:cs typeface="Comic Sans MS"/>
                <a:sym typeface="Comic Sans MS"/>
              </a:rPr>
              <a:t>Meet our Team</a:t>
            </a:r>
            <a:endParaRPr sz="3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0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00" i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>
            <a:spLocks noGrp="1"/>
          </p:cNvSpPr>
          <p:nvPr>
            <p:ph type="title"/>
          </p:nvPr>
        </p:nvSpPr>
        <p:spPr>
          <a:xfrm>
            <a:off x="2639550" y="1422550"/>
            <a:ext cx="6379500" cy="134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ADF Test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Check for stationarity</a:t>
            </a:r>
            <a:endParaRPr i="1"/>
          </a:p>
        </p:txBody>
      </p:sp>
      <p:pic>
        <p:nvPicPr>
          <p:cNvPr id="433" name="Google Shape;4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4191950"/>
            <a:ext cx="7666500" cy="427898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>
            <a:spLocks noGrp="1"/>
          </p:cNvSpPr>
          <p:nvPr>
            <p:ph type="title"/>
          </p:nvPr>
        </p:nvSpPr>
        <p:spPr>
          <a:xfrm>
            <a:off x="3111075" y="1443975"/>
            <a:ext cx="6379500" cy="134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Time Series Exploration </a:t>
            </a:r>
            <a:endParaRPr i="1"/>
          </a:p>
        </p:txBody>
      </p:sp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3818750"/>
            <a:ext cx="7715250" cy="5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/>
          <p:nvPr/>
        </p:nvSpPr>
        <p:spPr>
          <a:xfrm>
            <a:off x="14700" y="0"/>
            <a:ext cx="10287000" cy="514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3"/>
          <p:cNvSpPr txBox="1">
            <a:spLocks noGrp="1"/>
          </p:cNvSpPr>
          <p:nvPr>
            <p:ph type="ctrTitle"/>
          </p:nvPr>
        </p:nvSpPr>
        <p:spPr>
          <a:xfrm>
            <a:off x="792850" y="-207278"/>
            <a:ext cx="8487000" cy="23208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Exponential Smoothing</a:t>
            </a:r>
            <a:endParaRPr sz="7560" b="0" i="1">
              <a:solidFill>
                <a:schemeClr val="accent1"/>
              </a:solidFill>
              <a:latin typeface="Cormorant SC"/>
              <a:ea typeface="Cormorant SC"/>
              <a:cs typeface="Cormorant SC"/>
              <a:sym typeface="Cormorant SC"/>
            </a:endParaRPr>
          </a:p>
        </p:txBody>
      </p:sp>
      <p:cxnSp>
        <p:nvCxnSpPr>
          <p:cNvPr id="448" name="Google Shape;448;p53"/>
          <p:cNvCxnSpPr/>
          <p:nvPr/>
        </p:nvCxnSpPr>
        <p:spPr>
          <a:xfrm>
            <a:off x="3612300" y="1800150"/>
            <a:ext cx="306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450" y="3266500"/>
            <a:ext cx="7714525" cy="56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38151"/>
            <a:ext cx="9982202" cy="109517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/>
          <p:nvPr/>
        </p:nvSpPr>
        <p:spPr>
          <a:xfrm>
            <a:off x="509100" y="2371075"/>
            <a:ext cx="929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Winter’s Additive Method</a:t>
            </a:r>
            <a:endParaRPr sz="3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2" name="Google Shape;452;p53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/>
          <p:nvPr/>
        </p:nvSpPr>
        <p:spPr>
          <a:xfrm>
            <a:off x="0" y="-19925"/>
            <a:ext cx="10287000" cy="514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4"/>
          <p:cNvSpPr txBox="1">
            <a:spLocks noGrp="1"/>
          </p:cNvSpPr>
          <p:nvPr>
            <p:ph type="ctrTitle"/>
          </p:nvPr>
        </p:nvSpPr>
        <p:spPr>
          <a:xfrm>
            <a:off x="792850" y="21324"/>
            <a:ext cx="8487000" cy="1520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ARIMA</a:t>
            </a:r>
            <a:endParaRPr sz="7560" b="0" i="1">
              <a:solidFill>
                <a:schemeClr val="accent1"/>
              </a:solidFill>
              <a:latin typeface="Cormorant SC"/>
              <a:ea typeface="Cormorant SC"/>
              <a:cs typeface="Cormorant SC"/>
              <a:sym typeface="Cormorant SC"/>
            </a:endParaRPr>
          </a:p>
        </p:txBody>
      </p:sp>
      <p:cxnSp>
        <p:nvCxnSpPr>
          <p:cNvPr id="459" name="Google Shape;459;p54"/>
          <p:cNvCxnSpPr/>
          <p:nvPr/>
        </p:nvCxnSpPr>
        <p:spPr>
          <a:xfrm>
            <a:off x="3612300" y="1266750"/>
            <a:ext cx="306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0" name="Google Shape;4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00" y="1697275"/>
            <a:ext cx="9217351" cy="6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00" y="8230675"/>
            <a:ext cx="4120850" cy="9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450" y="9206800"/>
            <a:ext cx="5689799" cy="9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 txBox="1"/>
          <p:nvPr/>
        </p:nvSpPr>
        <p:spPr>
          <a:xfrm>
            <a:off x="5642075" y="8532525"/>
            <a:ext cx="412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DM Sans"/>
                <a:ea typeface="DM Sans"/>
                <a:cs typeface="DM Sans"/>
                <a:sym typeface="DM Sans"/>
              </a:rPr>
              <a:t>(p,d,q → 3,0,1,2,1,1)</a:t>
            </a:r>
            <a:endParaRPr sz="22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54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>
            <a:spLocks noGrp="1"/>
          </p:cNvSpPr>
          <p:nvPr>
            <p:ph type="title"/>
          </p:nvPr>
        </p:nvSpPr>
        <p:spPr>
          <a:xfrm>
            <a:off x="1216350" y="6258150"/>
            <a:ext cx="7715400" cy="1470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Temperature </a:t>
            </a:r>
            <a:endParaRPr/>
          </a:p>
        </p:txBody>
      </p:sp>
      <p:sp>
        <p:nvSpPr>
          <p:cNvPr id="470" name="Google Shape;470;p55"/>
          <p:cNvSpPr txBox="1">
            <a:spLocks noGrp="1"/>
          </p:cNvSpPr>
          <p:nvPr>
            <p:ph type="subTitle" idx="1"/>
          </p:nvPr>
        </p:nvSpPr>
        <p:spPr>
          <a:xfrm>
            <a:off x="2072200" y="8060163"/>
            <a:ext cx="6142500" cy="997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Land and Ocean </a:t>
            </a:r>
            <a:endParaRPr sz="3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Temperature</a:t>
            </a:r>
            <a:endParaRPr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1" name="Google Shape;471;p55"/>
          <p:cNvSpPr txBox="1">
            <a:spLocks noGrp="1"/>
          </p:cNvSpPr>
          <p:nvPr>
            <p:ph type="title" idx="2"/>
          </p:nvPr>
        </p:nvSpPr>
        <p:spPr>
          <a:xfrm>
            <a:off x="2402450" y="1653774"/>
            <a:ext cx="5482200" cy="3222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72" name="Google Shape;472;p55"/>
          <p:cNvCxnSpPr/>
          <p:nvPr/>
        </p:nvCxnSpPr>
        <p:spPr>
          <a:xfrm>
            <a:off x="3639300" y="5546405"/>
            <a:ext cx="3313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55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>
            <a:spLocks noGrp="1"/>
          </p:cNvSpPr>
          <p:nvPr>
            <p:ph type="title"/>
          </p:nvPr>
        </p:nvSpPr>
        <p:spPr>
          <a:xfrm>
            <a:off x="900000" y="48684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Land and Ocean </a:t>
            </a:r>
            <a:endParaRPr sz="3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Temperature</a:t>
            </a:r>
            <a:endParaRPr sz="3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</p:txBody>
      </p:sp>
      <p:cxnSp>
        <p:nvCxnSpPr>
          <p:cNvPr id="479" name="Google Shape;479;p56"/>
          <p:cNvCxnSpPr/>
          <p:nvPr/>
        </p:nvCxnSpPr>
        <p:spPr>
          <a:xfrm>
            <a:off x="2505150" y="1479475"/>
            <a:ext cx="5276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0" name="Google Shape;480;p56"/>
          <p:cNvPicPr preferRelativeResize="0"/>
          <p:nvPr/>
        </p:nvPicPr>
        <p:blipFill rotWithShape="1">
          <a:blip r:embed="rId3">
            <a:alphaModFix/>
          </a:blip>
          <a:srcRect l="-1640" r="1639"/>
          <a:stretch/>
        </p:blipFill>
        <p:spPr>
          <a:xfrm>
            <a:off x="780725" y="5808376"/>
            <a:ext cx="4649575" cy="34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6"/>
          <p:cNvSpPr/>
          <p:nvPr/>
        </p:nvSpPr>
        <p:spPr>
          <a:xfrm>
            <a:off x="2436400" y="3002700"/>
            <a:ext cx="2800375" cy="1241125"/>
          </a:xfrm>
          <a:prstGeom prst="flowChartPunchedTap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Comic Sans MS"/>
                <a:ea typeface="Comic Sans MS"/>
                <a:cs typeface="Comic Sans MS"/>
                <a:sym typeface="Comic Sans MS"/>
              </a:rPr>
              <a:t>Seasonality</a:t>
            </a:r>
            <a:endParaRPr sz="3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2" name="Google Shape;482;p56"/>
          <p:cNvSpPr/>
          <p:nvPr/>
        </p:nvSpPr>
        <p:spPr>
          <a:xfrm>
            <a:off x="5430300" y="7291350"/>
            <a:ext cx="2055625" cy="1388425"/>
          </a:xfrm>
          <a:prstGeom prst="flowChartPunchedTap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Trend</a:t>
            </a:r>
            <a:endParaRPr sz="35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3" name="Google Shape;483;p56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84" name="Google Shape;4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775" y="1887376"/>
            <a:ext cx="4731398" cy="35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>
            <a:spLocks noGrp="1"/>
          </p:cNvSpPr>
          <p:nvPr>
            <p:ph type="title"/>
          </p:nvPr>
        </p:nvSpPr>
        <p:spPr>
          <a:xfrm>
            <a:off x="900000" y="557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endParaRPr/>
          </a:p>
        </p:txBody>
      </p:sp>
      <p:cxnSp>
        <p:nvCxnSpPr>
          <p:cNvPr id="490" name="Google Shape;490;p57"/>
          <p:cNvCxnSpPr/>
          <p:nvPr/>
        </p:nvCxnSpPr>
        <p:spPr>
          <a:xfrm>
            <a:off x="1795650" y="1881975"/>
            <a:ext cx="6695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1" name="Google Shape;4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2130472"/>
            <a:ext cx="7896225" cy="59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7"/>
          <p:cNvPicPr preferRelativeResize="0"/>
          <p:nvPr/>
        </p:nvPicPr>
        <p:blipFill rotWithShape="1">
          <a:blip r:embed="rId4">
            <a:alphaModFix/>
          </a:blip>
          <a:srcRect l="7493"/>
          <a:stretch/>
        </p:blipFill>
        <p:spPr>
          <a:xfrm>
            <a:off x="595200" y="8216950"/>
            <a:ext cx="9234600" cy="11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/>
          <p:nvPr/>
        </p:nvSpPr>
        <p:spPr>
          <a:xfrm>
            <a:off x="130925" y="-19925"/>
            <a:ext cx="10287000" cy="514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99" name="Google Shape;499;p58"/>
          <p:cNvSpPr txBox="1">
            <a:spLocks noGrp="1"/>
          </p:cNvSpPr>
          <p:nvPr>
            <p:ph type="ctrTitle"/>
          </p:nvPr>
        </p:nvSpPr>
        <p:spPr>
          <a:xfrm>
            <a:off x="792850" y="21324"/>
            <a:ext cx="8487000" cy="1520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ARIMA</a:t>
            </a:r>
            <a:endParaRPr sz="7560" b="0" i="1">
              <a:solidFill>
                <a:schemeClr val="accent1"/>
              </a:solidFill>
              <a:latin typeface="Cormorant SC"/>
              <a:ea typeface="Cormorant SC"/>
              <a:cs typeface="Cormorant SC"/>
              <a:sym typeface="Cormorant SC"/>
            </a:endParaRPr>
          </a:p>
        </p:txBody>
      </p:sp>
      <p:cxnSp>
        <p:nvCxnSpPr>
          <p:cNvPr id="500" name="Google Shape;500;p58"/>
          <p:cNvCxnSpPr/>
          <p:nvPr/>
        </p:nvCxnSpPr>
        <p:spPr>
          <a:xfrm>
            <a:off x="3612300" y="1266750"/>
            <a:ext cx="306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1" name="Google Shape;5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2" y="6675050"/>
            <a:ext cx="5260333" cy="35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687" y="2110148"/>
            <a:ext cx="3616219" cy="8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8"/>
          <p:cNvSpPr txBox="1"/>
          <p:nvPr/>
        </p:nvSpPr>
        <p:spPr>
          <a:xfrm>
            <a:off x="6772200" y="3065726"/>
            <a:ext cx="305022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ARIMA(2,0,2)(0,1,1)</a:t>
            </a:r>
            <a:r>
              <a:rPr lang="e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506" name="Google Shape;506;p58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C7F6B-9B6F-E4D9-80F3-201B0F1B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01" y="4153612"/>
            <a:ext cx="4968924" cy="402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97CCDB-3B33-D56F-4198-E1A57F87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635"/>
            <a:ext cx="5449001" cy="415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>
            <a:spLocks noGrp="1"/>
          </p:cNvSpPr>
          <p:nvPr>
            <p:ph type="title"/>
          </p:nvPr>
        </p:nvSpPr>
        <p:spPr>
          <a:xfrm>
            <a:off x="962875" y="5853350"/>
            <a:ext cx="8221200" cy="2545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12" name="Google Shape;512;p59"/>
          <p:cNvSpPr txBox="1">
            <a:spLocks noGrp="1"/>
          </p:cNvSpPr>
          <p:nvPr>
            <p:ph type="title" idx="2"/>
          </p:nvPr>
        </p:nvSpPr>
        <p:spPr>
          <a:xfrm>
            <a:off x="2072250" y="1627898"/>
            <a:ext cx="6142500" cy="326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13" name="Google Shape;513;p59"/>
          <p:cNvCxnSpPr/>
          <p:nvPr/>
        </p:nvCxnSpPr>
        <p:spPr>
          <a:xfrm>
            <a:off x="3486900" y="5472155"/>
            <a:ext cx="331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59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p60"/>
          <p:cNvCxnSpPr/>
          <p:nvPr/>
        </p:nvCxnSpPr>
        <p:spPr>
          <a:xfrm>
            <a:off x="858450" y="1250875"/>
            <a:ext cx="597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60"/>
          <p:cNvSpPr txBox="1">
            <a:spLocks noGrp="1"/>
          </p:cNvSpPr>
          <p:nvPr>
            <p:ph type="title"/>
          </p:nvPr>
        </p:nvSpPr>
        <p:spPr>
          <a:xfrm>
            <a:off x="-1626400" y="-1304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Insight</a:t>
            </a:r>
            <a:endParaRPr i="1"/>
          </a:p>
        </p:txBody>
      </p:sp>
      <p:pic>
        <p:nvPicPr>
          <p:cNvPr id="521" name="Google Shape;5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0" y="1476000"/>
            <a:ext cx="6735050" cy="4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0"/>
          <p:cNvSpPr/>
          <p:nvPr/>
        </p:nvSpPr>
        <p:spPr>
          <a:xfrm>
            <a:off x="2360325" y="5860850"/>
            <a:ext cx="7552225" cy="2671675"/>
          </a:xfrm>
          <a:prstGeom prst="flowChartPunchedTap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Analyzing the previous dataset, our model forecast gradual increase of 6.5 degrees globally by year 2100.</a:t>
            </a:r>
            <a:endParaRPr sz="3000"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3" name="Google Shape;523;p60"/>
          <p:cNvPicPr preferRelativeResize="0"/>
          <p:nvPr/>
        </p:nvPicPr>
        <p:blipFill rotWithShape="1">
          <a:blip r:embed="rId4">
            <a:alphaModFix/>
          </a:blip>
          <a:srcRect l="20235" t="22003" r="20941" b="22008"/>
          <a:stretch/>
        </p:blipFill>
        <p:spPr>
          <a:xfrm>
            <a:off x="7451350" y="3375775"/>
            <a:ext cx="2461200" cy="234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60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43"/>
          <p:cNvCxnSpPr/>
          <p:nvPr/>
        </p:nvCxnSpPr>
        <p:spPr>
          <a:xfrm>
            <a:off x="1909350" y="1708066"/>
            <a:ext cx="6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900000" y="561546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rgbClr val="7E8A5D"/>
                </a:solidFill>
                <a:latin typeface="DM Sans"/>
                <a:ea typeface="DM Sans"/>
                <a:cs typeface="DM Sans"/>
                <a:sym typeface="DM Sans"/>
              </a:rPr>
              <a:t>Agenda</a:t>
            </a:r>
            <a:endParaRPr sz="5500" b="1">
              <a:solidFill>
                <a:srgbClr val="7E8A5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7475"/>
            <a:ext cx="10287002" cy="63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"/>
          <p:cNvSpPr txBox="1">
            <a:spLocks noGrp="1"/>
          </p:cNvSpPr>
          <p:nvPr>
            <p:ph type="title"/>
          </p:nvPr>
        </p:nvSpPr>
        <p:spPr>
          <a:xfrm>
            <a:off x="3005900" y="1696425"/>
            <a:ext cx="6379500" cy="134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/>
              <a:t>Conclusion </a:t>
            </a:r>
            <a:endParaRPr b="1" i="1"/>
          </a:p>
        </p:txBody>
      </p:sp>
      <p:sp>
        <p:nvSpPr>
          <p:cNvPr id="530" name="Google Shape;530;p61"/>
          <p:cNvSpPr/>
          <p:nvPr/>
        </p:nvSpPr>
        <p:spPr>
          <a:xfrm>
            <a:off x="1308500" y="3399550"/>
            <a:ext cx="4207356" cy="302929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Atlanta City Temperature Analysis: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Exponential Smoothing has lower values than ARIMA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31" name="Google Shape;531;p61"/>
          <p:cNvSpPr/>
          <p:nvPr/>
        </p:nvSpPr>
        <p:spPr>
          <a:xfrm>
            <a:off x="4085348" y="5818775"/>
            <a:ext cx="4670136" cy="36813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</a:rPr>
              <a:t>Global Temperature Analysis:</a:t>
            </a:r>
            <a:endParaRPr sz="2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</a:rPr>
              <a:t>ARIMA has lower values than Exponential Smoothing Model</a:t>
            </a:r>
            <a:endParaRPr sz="2000" b="1">
              <a:solidFill>
                <a:schemeClr val="dk2"/>
              </a:solidFill>
            </a:endParaRPr>
          </a:p>
        </p:txBody>
      </p:sp>
      <p:sp>
        <p:nvSpPr>
          <p:cNvPr id="532" name="Google Shape;532;p61"/>
          <p:cNvSpPr/>
          <p:nvPr/>
        </p:nvSpPr>
        <p:spPr>
          <a:xfrm rot="-365">
            <a:off x="6074075" y="2956141"/>
            <a:ext cx="2825100" cy="2280300"/>
          </a:xfrm>
          <a:prstGeom prst="teardrop">
            <a:avLst>
              <a:gd name="adj" fmla="val 10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</a:rPr>
              <a:t>Parameters</a:t>
            </a:r>
            <a:endParaRPr sz="25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</a:rPr>
              <a:t>MAPE, AIC, SBC </a:t>
            </a:r>
            <a:endParaRPr sz="2500" b="1">
              <a:solidFill>
                <a:schemeClr val="dk2"/>
              </a:solidFill>
            </a:endParaRPr>
          </a:p>
        </p:txBody>
      </p:sp>
      <p:sp>
        <p:nvSpPr>
          <p:cNvPr id="533" name="Google Shape;533;p61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 txBox="1">
            <a:spLocks noGrp="1"/>
          </p:cNvSpPr>
          <p:nvPr>
            <p:ph type="title"/>
          </p:nvPr>
        </p:nvSpPr>
        <p:spPr>
          <a:xfrm>
            <a:off x="1540775" y="3784625"/>
            <a:ext cx="7158300" cy="12765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cxnSp>
        <p:nvCxnSpPr>
          <p:cNvPr id="539" name="Google Shape;539;p62"/>
          <p:cNvCxnSpPr/>
          <p:nvPr/>
        </p:nvCxnSpPr>
        <p:spPr>
          <a:xfrm>
            <a:off x="2023750" y="5143500"/>
            <a:ext cx="6437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62"/>
          <p:cNvSpPr txBox="1"/>
          <p:nvPr/>
        </p:nvSpPr>
        <p:spPr>
          <a:xfrm>
            <a:off x="2023750" y="6302625"/>
            <a:ext cx="6437100" cy="19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62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1061550" y="5853350"/>
            <a:ext cx="8122500" cy="1470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subTitle" idx="1"/>
          </p:nvPr>
        </p:nvSpPr>
        <p:spPr>
          <a:xfrm>
            <a:off x="2072250" y="7087114"/>
            <a:ext cx="6142500" cy="12366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4700"/>
              <a:t>Business Problem</a:t>
            </a:r>
            <a:endParaRPr sz="4700"/>
          </a:p>
        </p:txBody>
      </p:sp>
      <p:sp>
        <p:nvSpPr>
          <p:cNvPr id="361" name="Google Shape;361;p44"/>
          <p:cNvSpPr txBox="1">
            <a:spLocks noGrp="1"/>
          </p:cNvSpPr>
          <p:nvPr>
            <p:ph type="title" idx="2"/>
          </p:nvPr>
        </p:nvSpPr>
        <p:spPr>
          <a:xfrm>
            <a:off x="2072250" y="1627898"/>
            <a:ext cx="6142500" cy="326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62" name="Google Shape;362;p44"/>
          <p:cNvCxnSpPr/>
          <p:nvPr/>
        </p:nvCxnSpPr>
        <p:spPr>
          <a:xfrm>
            <a:off x="3639300" y="5546405"/>
            <a:ext cx="331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44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>
            <a:spLocks noGrp="1"/>
          </p:cNvSpPr>
          <p:nvPr>
            <p:ph type="subTitle" idx="4294967295"/>
          </p:nvPr>
        </p:nvSpPr>
        <p:spPr>
          <a:xfrm>
            <a:off x="1781850" y="2527449"/>
            <a:ext cx="2847000" cy="838200"/>
          </a:xfrm>
          <a:prstGeom prst="rect">
            <a:avLst/>
          </a:prstGeom>
        </p:spPr>
        <p:txBody>
          <a:bodyPr spcFirstLastPara="1" wrap="square" lIns="91425" tIns="91425" rIns="91425" bIns="36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rPr>
              <a:t>1940</a:t>
            </a:r>
            <a:endParaRPr sz="7500" i="1">
              <a:solidFill>
                <a:schemeClr val="dk2"/>
              </a:solidFill>
              <a:latin typeface="Cormorant SC"/>
              <a:ea typeface="Cormorant SC"/>
              <a:cs typeface="Cormorant SC"/>
              <a:sym typeface="Cormorant SC"/>
            </a:endParaRPr>
          </a:p>
        </p:txBody>
      </p:sp>
      <p:sp>
        <p:nvSpPr>
          <p:cNvPr id="369" name="Google Shape;369;p45"/>
          <p:cNvSpPr txBox="1">
            <a:spLocks noGrp="1"/>
          </p:cNvSpPr>
          <p:nvPr>
            <p:ph type="title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subTitle" idx="4294967295"/>
          </p:nvPr>
        </p:nvSpPr>
        <p:spPr>
          <a:xfrm>
            <a:off x="1019850" y="5152054"/>
            <a:ext cx="2847000" cy="838200"/>
          </a:xfrm>
          <a:prstGeom prst="rect">
            <a:avLst/>
          </a:prstGeom>
        </p:spPr>
        <p:txBody>
          <a:bodyPr spcFirstLastPara="1" wrap="square" lIns="91425" tIns="91425" rIns="91425" bIns="36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rPr>
              <a:t>1980</a:t>
            </a:r>
            <a:endParaRPr sz="7500" i="1">
              <a:solidFill>
                <a:schemeClr val="dk2"/>
              </a:solidFill>
              <a:latin typeface="Cormorant SC"/>
              <a:ea typeface="Cormorant SC"/>
              <a:cs typeface="Cormorant SC"/>
              <a:sym typeface="Cormorant SC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subTitle" idx="4294967295"/>
          </p:nvPr>
        </p:nvSpPr>
        <p:spPr>
          <a:xfrm>
            <a:off x="1934259" y="7700460"/>
            <a:ext cx="2847000" cy="838200"/>
          </a:xfrm>
          <a:prstGeom prst="rect">
            <a:avLst/>
          </a:prstGeom>
        </p:spPr>
        <p:txBody>
          <a:bodyPr spcFirstLastPara="1" wrap="square" lIns="91425" tIns="91425" rIns="91425" bIns="36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7500" i="1">
                <a:solidFill>
                  <a:schemeClr val="dk2"/>
                </a:solidFill>
                <a:latin typeface="Cormorant SC"/>
                <a:ea typeface="Cormorant SC"/>
                <a:cs typeface="Cormorant SC"/>
                <a:sym typeface="Cormorant SC"/>
              </a:rPr>
              <a:t>2010</a:t>
            </a:r>
            <a:endParaRPr sz="7500" i="1">
              <a:solidFill>
                <a:schemeClr val="dk2"/>
              </a:solidFill>
              <a:latin typeface="Cormorant SC"/>
              <a:ea typeface="Cormorant SC"/>
              <a:cs typeface="Cormorant SC"/>
              <a:sym typeface="Cormorant SC"/>
            </a:endParaRPr>
          </a:p>
        </p:txBody>
      </p:sp>
      <p:cxnSp>
        <p:nvCxnSpPr>
          <p:cNvPr id="372" name="Google Shape;372;p45"/>
          <p:cNvCxnSpPr/>
          <p:nvPr/>
        </p:nvCxnSpPr>
        <p:spPr>
          <a:xfrm>
            <a:off x="2301600" y="1580725"/>
            <a:ext cx="5683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5"/>
          <p:cNvCxnSpPr>
            <a:stCxn id="368" idx="2"/>
            <a:endCxn id="370" idx="0"/>
          </p:cNvCxnSpPr>
          <p:nvPr/>
        </p:nvCxnSpPr>
        <p:spPr>
          <a:xfrm flipH="1">
            <a:off x="2443350" y="3365649"/>
            <a:ext cx="762000" cy="17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5"/>
          <p:cNvCxnSpPr>
            <a:stCxn id="370" idx="2"/>
            <a:endCxn id="371" idx="0"/>
          </p:cNvCxnSpPr>
          <p:nvPr/>
        </p:nvCxnSpPr>
        <p:spPr>
          <a:xfrm>
            <a:off x="2443350" y="5990254"/>
            <a:ext cx="914400" cy="171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5"/>
          <p:cNvSpPr txBox="1">
            <a:spLocks noGrp="1"/>
          </p:cNvSpPr>
          <p:nvPr>
            <p:ph type="subTitle" idx="4294967295"/>
          </p:nvPr>
        </p:nvSpPr>
        <p:spPr>
          <a:xfrm>
            <a:off x="4100200" y="2375375"/>
            <a:ext cx="5253000" cy="21360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2400">
                <a:solidFill>
                  <a:srgbClr val="FFF2CC"/>
                </a:solidFill>
              </a:rPr>
              <a:t>Removed weather station for airport construction</a:t>
            </a:r>
            <a:endParaRPr sz="2400">
              <a:solidFill>
                <a:srgbClr val="FFF2CC"/>
              </a:solidFill>
            </a:endParaRPr>
          </a:p>
        </p:txBody>
      </p:sp>
      <p:sp>
        <p:nvSpPr>
          <p:cNvPr id="376" name="Google Shape;376;p45"/>
          <p:cNvSpPr txBox="1">
            <a:spLocks noGrp="1"/>
          </p:cNvSpPr>
          <p:nvPr>
            <p:ph type="subTitle" idx="4294967295"/>
          </p:nvPr>
        </p:nvSpPr>
        <p:spPr>
          <a:xfrm>
            <a:off x="4690750" y="5001225"/>
            <a:ext cx="3462300" cy="1406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2400">
                <a:solidFill>
                  <a:srgbClr val="FFF2CC"/>
                </a:solidFill>
              </a:rPr>
              <a:t>move to electronic thermometers that are said to have a cooling bias</a:t>
            </a:r>
            <a:endParaRPr sz="2400">
              <a:solidFill>
                <a:srgbClr val="FFF2CC"/>
              </a:solidFill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5029200" y="7724275"/>
            <a:ext cx="378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DM Sans"/>
                <a:ea typeface="DM Sans"/>
                <a:cs typeface="DM Sans"/>
                <a:sym typeface="DM Sans"/>
              </a:rPr>
              <a:t>4.8 degree celsius in 50 years</a:t>
            </a:r>
            <a:endParaRPr sz="2400">
              <a:solidFill>
                <a:srgbClr val="FFF2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45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900000" y="52459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cxnSp>
        <p:nvCxnSpPr>
          <p:cNvPr id="384" name="Google Shape;384;p46"/>
          <p:cNvCxnSpPr/>
          <p:nvPr/>
        </p:nvCxnSpPr>
        <p:spPr>
          <a:xfrm>
            <a:off x="2301600" y="1580725"/>
            <a:ext cx="5683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800" y="2386600"/>
            <a:ext cx="7522501" cy="28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/>
        </p:nvSpPr>
        <p:spPr>
          <a:xfrm>
            <a:off x="1319225" y="6993275"/>
            <a:ext cx="7522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This research analyzes present and predicted land and ocean MAXIMUM, MINIMUM and AVERAGE temperatures on earth to understand the impact of global warming on the ecosystem and human societies. </a:t>
            </a:r>
            <a:endParaRPr>
              <a:solidFill>
                <a:schemeClr val="accen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It aims to inform government agencies, policymakers, and the public about the severity of the situation and develop effective strategies to reduce greenhouse gas emissions.</a:t>
            </a:r>
            <a:endParaRPr/>
          </a:p>
        </p:txBody>
      </p:sp>
      <p:sp>
        <p:nvSpPr>
          <p:cNvPr id="387" name="Google Shape;387;p46"/>
          <p:cNvSpPr/>
          <p:nvPr/>
        </p:nvSpPr>
        <p:spPr>
          <a:xfrm>
            <a:off x="1357800" y="5937200"/>
            <a:ext cx="4024550" cy="909525"/>
          </a:xfrm>
          <a:prstGeom prst="flowChartPunchedTap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</a:rPr>
              <a:t>Problem Statement :</a:t>
            </a:r>
            <a:endParaRPr sz="2800" b="1">
              <a:solidFill>
                <a:schemeClr val="accent1"/>
              </a:solidFill>
            </a:endParaRPr>
          </a:p>
        </p:txBody>
      </p:sp>
      <p:sp>
        <p:nvSpPr>
          <p:cNvPr id="388" name="Google Shape;388;p46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9" name="Google Shape;389;p46"/>
          <p:cNvSpPr txBox="1"/>
          <p:nvPr/>
        </p:nvSpPr>
        <p:spPr>
          <a:xfrm>
            <a:off x="-33400" y="8891925"/>
            <a:ext cx="1038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https://www.kaggle.com/datasets/berkeleyearth/climate-change-earth-surface-temperature-data?datasetId=29&amp;sortBy=voteCount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>
            <a:spLocks noGrp="1"/>
          </p:cNvSpPr>
          <p:nvPr>
            <p:ph type="title"/>
          </p:nvPr>
        </p:nvSpPr>
        <p:spPr>
          <a:xfrm>
            <a:off x="1061550" y="5853350"/>
            <a:ext cx="8122500" cy="1470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1"/>
          </p:nvPr>
        </p:nvSpPr>
        <p:spPr>
          <a:xfrm>
            <a:off x="2072250" y="7391914"/>
            <a:ext cx="6142500" cy="12366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4700"/>
              <a:t>EDA</a:t>
            </a:r>
            <a:endParaRPr sz="4700"/>
          </a:p>
        </p:txBody>
      </p:sp>
      <p:sp>
        <p:nvSpPr>
          <p:cNvPr id="396" name="Google Shape;396;p47"/>
          <p:cNvSpPr txBox="1">
            <a:spLocks noGrp="1"/>
          </p:cNvSpPr>
          <p:nvPr>
            <p:ph type="title" idx="2"/>
          </p:nvPr>
        </p:nvSpPr>
        <p:spPr>
          <a:xfrm>
            <a:off x="2072250" y="1627898"/>
            <a:ext cx="6142500" cy="326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97" name="Google Shape;397;p47"/>
          <p:cNvCxnSpPr/>
          <p:nvPr/>
        </p:nvCxnSpPr>
        <p:spPr>
          <a:xfrm>
            <a:off x="3639300" y="5546405"/>
            <a:ext cx="331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7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>
            <a:spLocks noGrp="1"/>
          </p:cNvSpPr>
          <p:nvPr>
            <p:ph type="title"/>
          </p:nvPr>
        </p:nvSpPr>
        <p:spPr>
          <a:xfrm>
            <a:off x="900000" y="87974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 and EDA</a:t>
            </a:r>
            <a:endParaRPr/>
          </a:p>
        </p:txBody>
      </p:sp>
      <p:cxnSp>
        <p:nvCxnSpPr>
          <p:cNvPr id="404" name="Google Shape;404;p48"/>
          <p:cNvCxnSpPr/>
          <p:nvPr/>
        </p:nvCxnSpPr>
        <p:spPr>
          <a:xfrm>
            <a:off x="3549750" y="2546275"/>
            <a:ext cx="3187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05" name="Google Shape;405;p48"/>
          <p:cNvGraphicFramePr/>
          <p:nvPr/>
        </p:nvGraphicFramePr>
        <p:xfrm>
          <a:off x="231150" y="3820326"/>
          <a:ext cx="9824700" cy="5314938"/>
        </p:xfrm>
        <a:graphic>
          <a:graphicData uri="http://schemas.openxmlformats.org/drawingml/2006/table">
            <a:tbl>
              <a:tblPr>
                <a:noFill/>
                <a:tableStyleId>{DD5A6477-7DF2-45AF-B88B-6D21294E83D0}</a:tableStyleId>
              </a:tblPr>
              <a:tblGrid>
                <a:gridCol w="417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Column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Data type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Description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 of the temperature reading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LandAverageTemperature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temperature of land (in Celcius)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LandAverageTemperatureUncertainity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Uncertainty of the average land temperature (95% Confidence interval around the avg)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LandMaxTemperature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Maximum temperature of land (in Celcius)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LndMaxTemperatureUncertainity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Uncertainty of the maximum land temperature (95% Confidence interval around the maximum)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LandMinTemperature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temperature of land(in Celcius)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LandMinTemperatureUncertainity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Uncertainty of the minimum land temperature (95%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Confidence interval around the minimum)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LandAndOceanAverageTemperature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temperature of land and ocean(in Celcius)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LandAndOceanAverageTemperatureUncertainity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Uncertainty of the average land and ocean temperature (95% Confidence interval around the avg land and ocean temperature)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6" name="Google Shape;406;p48"/>
          <p:cNvSpPr txBox="1"/>
          <p:nvPr/>
        </p:nvSpPr>
        <p:spPr>
          <a:xfrm>
            <a:off x="152400" y="3048000"/>
            <a:ext cx="10056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https://www.kaggle.com/datasets/berkeleyearth/climate-change-earth-surface-temperature-data?datasetId=29&amp;sortBy=voteCount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7" name="Google Shape;407;p48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>
            <a:spLocks noGrp="1"/>
          </p:cNvSpPr>
          <p:nvPr>
            <p:ph type="title"/>
          </p:nvPr>
        </p:nvSpPr>
        <p:spPr>
          <a:xfrm>
            <a:off x="1061550" y="5853350"/>
            <a:ext cx="8122500" cy="14709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</a:t>
            </a:r>
            <a:endParaRPr/>
          </a:p>
        </p:txBody>
      </p:sp>
      <p:sp>
        <p:nvSpPr>
          <p:cNvPr id="413" name="Google Shape;413;p49"/>
          <p:cNvSpPr txBox="1">
            <a:spLocks noGrp="1"/>
          </p:cNvSpPr>
          <p:nvPr>
            <p:ph type="subTitle" idx="1"/>
          </p:nvPr>
        </p:nvSpPr>
        <p:spPr>
          <a:xfrm>
            <a:off x="1357275" y="7620525"/>
            <a:ext cx="7623900" cy="12366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4700"/>
              <a:t>Time Series Exploration and Forecasting</a:t>
            </a:r>
            <a:endParaRPr sz="4700"/>
          </a:p>
        </p:txBody>
      </p:sp>
      <p:sp>
        <p:nvSpPr>
          <p:cNvPr id="414" name="Google Shape;414;p49"/>
          <p:cNvSpPr txBox="1">
            <a:spLocks noGrp="1"/>
          </p:cNvSpPr>
          <p:nvPr>
            <p:ph type="title" idx="2"/>
          </p:nvPr>
        </p:nvSpPr>
        <p:spPr>
          <a:xfrm>
            <a:off x="2072250" y="1627898"/>
            <a:ext cx="6142500" cy="32637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15" name="Google Shape;415;p49"/>
          <p:cNvCxnSpPr/>
          <p:nvPr/>
        </p:nvCxnSpPr>
        <p:spPr>
          <a:xfrm>
            <a:off x="3639300" y="5546405"/>
            <a:ext cx="331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p49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>
            <a:spLocks noGrp="1"/>
          </p:cNvSpPr>
          <p:nvPr>
            <p:ph type="title"/>
          </p:nvPr>
        </p:nvSpPr>
        <p:spPr>
          <a:xfrm>
            <a:off x="900000" y="486847"/>
            <a:ext cx="8487000" cy="1145400"/>
          </a:xfrm>
          <a:prstGeom prst="rect">
            <a:avLst/>
          </a:prstGeom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Temperature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" name="Google Shape;422;p50"/>
          <p:cNvCxnSpPr/>
          <p:nvPr/>
        </p:nvCxnSpPr>
        <p:spPr>
          <a:xfrm>
            <a:off x="2505150" y="1250875"/>
            <a:ext cx="5276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3" name="Google Shape;4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5" y="5349252"/>
            <a:ext cx="4852875" cy="403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526" y="1631877"/>
            <a:ext cx="4852875" cy="408293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/>
          <p:nvPr/>
        </p:nvSpPr>
        <p:spPr>
          <a:xfrm>
            <a:off x="5216250" y="7270325"/>
            <a:ext cx="2055625" cy="1388425"/>
          </a:xfrm>
          <a:prstGeom prst="flowChartPunchedTap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Trend</a:t>
            </a:r>
            <a:endParaRPr sz="35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6" name="Google Shape;426;p50"/>
          <p:cNvSpPr/>
          <p:nvPr/>
        </p:nvSpPr>
        <p:spPr>
          <a:xfrm>
            <a:off x="2505150" y="2761000"/>
            <a:ext cx="2800375" cy="1241125"/>
          </a:xfrm>
          <a:prstGeom prst="flowChartPunchedTap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Comic Sans MS"/>
                <a:ea typeface="Comic Sans MS"/>
                <a:cs typeface="Comic Sans MS"/>
                <a:sym typeface="Comic Sans MS"/>
              </a:rPr>
              <a:t>Seasonality</a:t>
            </a:r>
            <a:endParaRPr sz="3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7" name="Google Shape;427;p50"/>
          <p:cNvSpPr txBox="1">
            <a:spLocks noGrp="1"/>
          </p:cNvSpPr>
          <p:nvPr>
            <p:ph type="sldNum" idx="12"/>
          </p:nvPr>
        </p:nvSpPr>
        <p:spPr>
          <a:xfrm>
            <a:off x="9626382" y="9499702"/>
            <a:ext cx="617400" cy="787500"/>
          </a:xfrm>
          <a:prstGeom prst="rect">
            <a:avLst/>
          </a:prstGeom>
        </p:spPr>
        <p:txBody>
          <a:bodyPr spcFirstLastPara="1" wrap="square" lIns="114275" tIns="114275" rIns="114275" bIns="11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imate Change and Global Warming Square IG Posts by Slidesgo">
  <a:themeElements>
    <a:clrScheme name="Simple Light">
      <a:dk1>
        <a:srgbClr val="353537"/>
      </a:dk1>
      <a:lt1>
        <a:srgbClr val="D8E1BE"/>
      </a:lt1>
      <a:dk2>
        <a:srgbClr val="FFF4DC"/>
      </a:dk2>
      <a:lt2>
        <a:srgbClr val="7E8A5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E8A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437</Words>
  <Application>Microsoft Office PowerPoint</Application>
  <PresentationFormat>Custom</PresentationFormat>
  <Paragraphs>133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Lexend Zetta</vt:lpstr>
      <vt:lpstr>Comic Sans MS</vt:lpstr>
      <vt:lpstr>Garamond</vt:lpstr>
      <vt:lpstr>DM Sans</vt:lpstr>
      <vt:lpstr>Cormorant SC</vt:lpstr>
      <vt:lpstr>Open Sans</vt:lpstr>
      <vt:lpstr>Times New Roman</vt:lpstr>
      <vt:lpstr>Cormorant SC Light</vt:lpstr>
      <vt:lpstr>Arial</vt:lpstr>
      <vt:lpstr>Economica</vt:lpstr>
      <vt:lpstr>Climate Change and Global Warming Square IG Posts by Slidesgo</vt:lpstr>
      <vt:lpstr>OPIM 5671  Data Mining and Business Intelligence  GROUP 3    </vt:lpstr>
      <vt:lpstr>Agenda</vt:lpstr>
      <vt:lpstr>Introduction</vt:lpstr>
      <vt:lpstr>Introduction</vt:lpstr>
      <vt:lpstr>Business Problem</vt:lpstr>
      <vt:lpstr>Data Description</vt:lpstr>
      <vt:lpstr>Dataset Description and EDA</vt:lpstr>
      <vt:lpstr>City</vt:lpstr>
      <vt:lpstr>City Temperature </vt:lpstr>
      <vt:lpstr>ADF Test Check for stationarity</vt:lpstr>
      <vt:lpstr>Time Series Exploration </vt:lpstr>
      <vt:lpstr>Exponential Smoothing</vt:lpstr>
      <vt:lpstr>ARIMA</vt:lpstr>
      <vt:lpstr>Global Temperature </vt:lpstr>
      <vt:lpstr>Land and Ocean  Temperature </vt:lpstr>
      <vt:lpstr>Exponential Smoothing</vt:lpstr>
      <vt:lpstr>ARIMA</vt:lpstr>
      <vt:lpstr>Insight And  Conclusion</vt:lpstr>
      <vt:lpstr>Insight</vt:lpstr>
      <vt:lpstr>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OPIM 5671  Data Mining and Business Intelligence  GROUP 3</dc:title>
  <dc:creator>Asus</dc:creator>
  <cp:lastModifiedBy>Deshmukh, Shubham</cp:lastModifiedBy>
  <cp:revision>1</cp:revision>
  <dcterms:modified xsi:type="dcterms:W3CDTF">2023-02-27T02:33:09Z</dcterms:modified>
</cp:coreProperties>
</file>